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3" r:id="rId3"/>
    <p:sldId id="2037" r:id="rId4"/>
    <p:sldId id="2063" r:id="rId5"/>
    <p:sldId id="2064" r:id="rId6"/>
    <p:sldId id="2067" r:id="rId7"/>
    <p:sldId id="2066" r:id="rId8"/>
    <p:sldId id="2082" r:id="rId9"/>
    <p:sldId id="2070" r:id="rId10"/>
    <p:sldId id="2073" r:id="rId11"/>
    <p:sldId id="2085" r:id="rId12"/>
    <p:sldId id="2084" r:id="rId13"/>
    <p:sldId id="2086" r:id="rId14"/>
    <p:sldId id="2074" r:id="rId15"/>
    <p:sldId id="2083" r:id="rId16"/>
    <p:sldId id="2078" r:id="rId17"/>
    <p:sldId id="2079" r:id="rId18"/>
    <p:sldId id="20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4E6"/>
    <a:srgbClr val="BD1B68"/>
    <a:srgbClr val="0E3479"/>
    <a:srgbClr val="31CCE9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7"/>
    <p:restoredTop sz="83715" autoAdjust="0"/>
  </p:normalViewPr>
  <p:slideViewPr>
    <p:cSldViewPr snapToGrid="0" snapToObjects="1" showGuides="1">
      <p:cViewPr>
        <p:scale>
          <a:sx n="75" d="100"/>
          <a:sy n="75" d="100"/>
        </p:scale>
        <p:origin x="948" y="462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sap" panose="020F05040301020602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Asap" panose="020F050403010206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9249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dirty="0" smtClean="0"/>
              <a:t>처음 </a:t>
            </a:r>
            <a:r>
              <a:rPr lang="en-US" altLang="ko-KR" dirty="0" smtClean="0"/>
              <a:t>Setting</a:t>
            </a:r>
            <a:r>
              <a:rPr lang="ko-KR" altLang="en-US" dirty="0" smtClean="0"/>
              <a:t>에서 메뉴를 </a:t>
            </a:r>
            <a:r>
              <a:rPr lang="ko-KR" altLang="en-US" dirty="0" err="1" smtClean="0"/>
              <a:t>받아옴에서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en-US" dirty="0" smtClean="0"/>
          </a:p>
          <a:p>
            <a:pPr>
              <a:lnSpc>
                <a:spcPts val="2600"/>
              </a:lnSpc>
            </a:pP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Setting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을 위해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global extern variable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로 사용한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Severity, Dir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값을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Handler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내에서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Class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를 이용하여 전달 할 수 있도록 수정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>
              <a:lnSpc>
                <a:spcPts val="2600"/>
              </a:lnSpc>
            </a:pP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>
              <a:lnSpc>
                <a:spcPts val="2600"/>
              </a:lnSpc>
            </a:pP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Macro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를 이용하여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Instance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생성 없이 함수에 직접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접근하다보니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Static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을 사용하게 되고 객체 자체를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singleton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으로 만들게 되었는데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추후에는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다양성와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안전성을 위해 객체를 별도 생성하는 방향으로 접근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>
              <a:lnSpc>
                <a:spcPts val="2600"/>
              </a:lnSpc>
            </a:pP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417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4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574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103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012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03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719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sap" panose="020F0504030102060203" pitchFamily="34" charset="77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Asap" panose="020F05040301020602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Library</a:t>
            </a:r>
            <a:r>
              <a:rPr lang="en-US" altLang="en-US" baseline="0" dirty="0" smtClean="0"/>
              <a:t> structure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 라이브러리는 세팅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로그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파일 세가지로 구성되어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 각각의 </a:t>
            </a:r>
            <a:r>
              <a:rPr lang="ko-KR" altLang="en-US" baseline="0" dirty="0" err="1" smtClean="0"/>
              <a:t>헤더파일이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해당기능을</a:t>
            </a:r>
            <a:r>
              <a:rPr lang="ko-KR" altLang="en-US" baseline="0" dirty="0" smtClean="0"/>
              <a:t> 담당합니다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사용자가 라이브러리 설정을 할 수 있는 세팅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여기서 세팅 된 내용을 통해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실제로 유저가 작성한 로그들을 종합하여 관리 및 출력을 위해 전달하는 </a:t>
            </a:r>
            <a:r>
              <a:rPr lang="en-US" altLang="ko-KR" baseline="0" dirty="0" smtClean="0"/>
              <a:t>LOG </a:t>
            </a:r>
            <a:r>
              <a:rPr lang="ko-KR" altLang="en-US" baseline="0" dirty="0" smtClean="0"/>
              <a:t>그리고</a:t>
            </a:r>
            <a:endParaRPr lang="en-US" altLang="ko-KR" baseline="0" dirty="0" smtClean="0"/>
          </a:p>
          <a:p>
            <a:r>
              <a:rPr lang="en-US" altLang="en-US" baseline="0" dirty="0" smtClean="0"/>
              <a:t>LOG</a:t>
            </a:r>
            <a:r>
              <a:rPr lang="ko-KR" altLang="en-US" baseline="0" dirty="0" smtClean="0"/>
              <a:t>로 부터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을 전달받아 파일 출력을 담당하는 </a:t>
            </a:r>
            <a:r>
              <a:rPr lang="en-US" altLang="ko-KR" baseline="0" dirty="0" smtClean="0"/>
              <a:t>IFILE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ko-KR" altLang="en-US" dirty="0" smtClean="0"/>
              <a:t>각 부분별로 사용된 디자인 패턴은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err="1" smtClean="0"/>
              <a:t>Isetting</a:t>
            </a:r>
            <a:r>
              <a:rPr lang="ko-KR" altLang="en-US" dirty="0" smtClean="0"/>
              <a:t>에서는 크게 </a:t>
            </a:r>
            <a:r>
              <a:rPr lang="en-US" altLang="ko-KR" dirty="0" smtClean="0"/>
              <a:t>Composite</a:t>
            </a:r>
            <a:r>
              <a:rPr lang="ko-KR" altLang="en-US" dirty="0" smtClean="0"/>
              <a:t>패턴을 이용하여 메뉴를 재귀적으로 구성하였습니다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일전에 수업시간에서도 </a:t>
            </a:r>
            <a:r>
              <a:rPr lang="ko-KR" altLang="en-US" dirty="0" err="1" smtClean="0"/>
              <a:t>다루었듯이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Menu</a:t>
            </a:r>
            <a:r>
              <a:rPr lang="ko-KR" altLang="en-US" baseline="0" dirty="0" smtClean="0"/>
              <a:t> 객체를 </a:t>
            </a:r>
            <a:r>
              <a:rPr lang="en-US" altLang="ko-KR" baseline="0" dirty="0" smtClean="0"/>
              <a:t>base</a:t>
            </a:r>
            <a:r>
              <a:rPr lang="ko-KR" altLang="en-US" baseline="0" dirty="0" smtClean="0"/>
              <a:t>로 추가적인 메뉴를 가지고 있는 </a:t>
            </a:r>
            <a:r>
              <a:rPr lang="en-US" altLang="ko-KR" baseline="0" dirty="0" smtClean="0"/>
              <a:t>popup</a:t>
            </a:r>
            <a:r>
              <a:rPr lang="ko-KR" altLang="en-US" baseline="0" dirty="0" smtClean="0"/>
              <a:t>메뉴와 메뉴아이템으로 구성되어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다만 기존 수업시간에 다루었던 </a:t>
            </a:r>
            <a:r>
              <a:rPr lang="en-US" altLang="ko-KR" baseline="0" dirty="0" smtClean="0"/>
              <a:t>composite</a:t>
            </a:r>
            <a:r>
              <a:rPr lang="ko-KR" altLang="en-US" baseline="0" dirty="0" smtClean="0"/>
              <a:t> 패턴만으로는 실제 각 메뉴마다 별도의 기능을 수행 할 수 없었기때문에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일반 함수 뿐만 아니라 객체의 </a:t>
            </a:r>
            <a:r>
              <a:rPr lang="ko-KR" altLang="en-US" baseline="0" dirty="0" err="1" smtClean="0"/>
              <a:t>멤버함수</a:t>
            </a:r>
            <a:r>
              <a:rPr lang="ko-KR" altLang="en-US" baseline="0" dirty="0" smtClean="0"/>
              <a:t> 역시 사용 가능한 </a:t>
            </a:r>
            <a:r>
              <a:rPr lang="en-US" altLang="en-US" baseline="0" dirty="0" smtClean="0"/>
              <a:t>Handler</a:t>
            </a:r>
            <a:r>
              <a:rPr lang="ko-KR" altLang="en-US" baseline="0" dirty="0" smtClean="0"/>
              <a:t>를 이용하여 </a:t>
            </a:r>
            <a:r>
              <a:rPr lang="ko-KR" altLang="en-US" baseline="0" dirty="0" err="1" smtClean="0"/>
              <a:t>메뉴별</a:t>
            </a:r>
            <a:r>
              <a:rPr lang="ko-KR" altLang="en-US" baseline="0" dirty="0" smtClean="0"/>
              <a:t> 기능을 추가하였습니다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LOG</a:t>
            </a:r>
            <a:r>
              <a:rPr lang="ko-KR" altLang="en-US" baseline="0" dirty="0" smtClean="0"/>
              <a:t>는 프로그램 어디서든 접근가능하도록 </a:t>
            </a:r>
            <a:r>
              <a:rPr lang="en-US" altLang="ko-KR" baseline="0" dirty="0" smtClean="0"/>
              <a:t>Singleton</a:t>
            </a:r>
            <a:r>
              <a:rPr lang="ko-KR" altLang="en-US" baseline="0" dirty="0" smtClean="0"/>
              <a:t>을 사용하여 사용자가 </a:t>
            </a:r>
            <a:r>
              <a:rPr lang="en-US" altLang="ko-KR" baseline="0" dirty="0" smtClean="0"/>
              <a:t>LOG</a:t>
            </a:r>
            <a:r>
              <a:rPr lang="ko-KR" altLang="en-US" baseline="0" dirty="0" smtClean="0"/>
              <a:t>를 추가하더라도 하나의 인스턴스로 관리하게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처음 라이브러리 구조를 </a:t>
            </a:r>
            <a:r>
              <a:rPr lang="ko-KR" altLang="en-US" baseline="0" dirty="0" err="1" smtClean="0"/>
              <a:t>설계할때</a:t>
            </a:r>
            <a:r>
              <a:rPr lang="ko-KR" altLang="en-US" baseline="0" dirty="0" smtClean="0"/>
              <a:t> 요구사항이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파일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화면</a:t>
            </a:r>
            <a:r>
              <a:rPr lang="en-US" altLang="ko-KR" baseline="0" dirty="0" smtClean="0"/>
              <a:t>‘ , ‘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와 같이 무언가에 출력할 수 있도록 해야한다고 이해를 했었는데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로그 내용에는 날짜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함수</a:t>
            </a:r>
            <a:r>
              <a:rPr lang="en-US" altLang="ko-KR" baseline="0" dirty="0" smtClean="0"/>
              <a:t>/</a:t>
            </a:r>
            <a:r>
              <a:rPr lang="ko-KR" altLang="en-US" baseline="0" dirty="0" err="1" smtClean="0"/>
              <a:t>라인위치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메세지등이</a:t>
            </a:r>
            <a:r>
              <a:rPr lang="ko-KR" altLang="en-US" baseline="0" dirty="0" smtClean="0"/>
              <a:t> 별도로 존재하기때문에 </a:t>
            </a:r>
            <a:r>
              <a:rPr lang="ko-KR" altLang="en-US" baseline="0" dirty="0" err="1" smtClean="0"/>
              <a:t>받은쪽</a:t>
            </a:r>
            <a:r>
              <a:rPr lang="ko-KR" altLang="en-US" baseline="0" dirty="0" smtClean="0"/>
              <a:t> 인터페이스에 무엇이든 받을 수 있도록 하기 위해서 하나로 묶어서 전달하기 위해</a:t>
            </a:r>
            <a:endParaRPr lang="en-US" altLang="ko-KR" baseline="0" dirty="0" smtClean="0"/>
          </a:p>
          <a:p>
            <a:r>
              <a:rPr lang="en-US" altLang="en-US" baseline="0" dirty="0" smtClean="0"/>
              <a:t>String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Integration</a:t>
            </a:r>
            <a:r>
              <a:rPr lang="ko-KR" altLang="en-US" baseline="0" dirty="0" smtClean="0"/>
              <a:t>하여 하나로 전달 하는 방법을 취했습니다</a:t>
            </a:r>
            <a:r>
              <a:rPr lang="en-US" altLang="ko-KR" baseline="0" dirty="0" smtClean="0"/>
              <a:t>.</a:t>
            </a:r>
          </a:p>
          <a:p>
            <a:endParaRPr lang="en-US" altLang="en-US" baseline="0" dirty="0" smtClean="0"/>
          </a:p>
          <a:p>
            <a:r>
              <a:rPr lang="ko-KR" altLang="en-US" baseline="0" dirty="0" smtClean="0"/>
              <a:t>그렇게 되면 출력되는 인터페이스 쪽인 </a:t>
            </a:r>
            <a:r>
              <a:rPr lang="en-US" altLang="ko-KR" baseline="0" dirty="0" smtClean="0"/>
              <a:t>IFILE</a:t>
            </a:r>
            <a:r>
              <a:rPr lang="ko-KR" altLang="en-US" baseline="0" dirty="0" smtClean="0"/>
              <a:t>에서는 인자가 몇 개인지 알 필요가 없어지기때문에 확장성 </a:t>
            </a:r>
            <a:r>
              <a:rPr lang="en-US" altLang="ko-KR" baseline="0" dirty="0" smtClean="0"/>
              <a:t>scalability</a:t>
            </a:r>
            <a:r>
              <a:rPr lang="ko-KR" altLang="en-US" baseline="0" dirty="0" smtClean="0"/>
              <a:t>가 높아 지는 것이지요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이렇게 전달받은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은 각각의 </a:t>
            </a:r>
            <a:r>
              <a:rPr lang="en-US" altLang="ko-KR" baseline="0" dirty="0" smtClean="0"/>
              <a:t>level</a:t>
            </a:r>
            <a:r>
              <a:rPr lang="ko-KR" altLang="en-US" baseline="0" dirty="0" smtClean="0"/>
              <a:t>에 맞게 별도의 파일을 생성하며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 사이즈와 날짜에 따라 새로운 파일을 생성하는 요구사항도 함께 구현되었습니다</a:t>
            </a:r>
            <a:r>
              <a:rPr lang="en-US" altLang="ko-KR" baseline="0" dirty="0" smtClean="0"/>
              <a:t>.</a:t>
            </a:r>
            <a:endParaRPr lang="en-US" altLang="en-US" baseline="0" dirty="0" smtClean="0"/>
          </a:p>
          <a:p>
            <a:endParaRPr lang="en-US" altLang="en-US" baseline="0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223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555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sap" panose="020F0504030102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Asap" panose="020F050403010206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4837E-B313-9946-A647-E20CD4F116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101840" y="636512"/>
            <a:ext cx="2682240" cy="2682413"/>
          </a:xfrm>
          <a:prstGeom prst="roundRect">
            <a:avLst>
              <a:gd name="adj" fmla="val 26623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1" i="0">
                <a:ln>
                  <a:noFill/>
                </a:ln>
                <a:solidFill>
                  <a:schemeClr val="tx2"/>
                </a:solidFill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B9C767-FF4D-3F41-AEA9-61BC8D32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sap" panose="020F05040301020602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sap" panose="020F0504030102060203" pitchFamily="34" charset="77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sap" panose="020F05040301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252934" y="3090327"/>
            <a:ext cx="7686131" cy="1328023"/>
          </a:xfrm>
          <a:prstGeom prst="round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7200" dirty="0">
                <a:solidFill>
                  <a:schemeClr val="tx2"/>
                </a:solidFill>
                <a:latin typeface="Asap Medium" panose="020F0504030102060203" pitchFamily="34" charset="77"/>
                <a:ea typeface="Baskerville" panose="02020502070401020303" pitchFamily="18" charset="0"/>
                <a:cs typeface="Abhaya Libre" panose="02000603000000000000" pitchFamily="2" charset="77"/>
              </a:rPr>
              <a:t>C++ </a:t>
            </a:r>
            <a:r>
              <a:rPr lang="en-US" altLang="ko-KR" sz="7200" dirty="0">
                <a:solidFill>
                  <a:srgbClr val="0070C0"/>
                </a:solidFill>
                <a:latin typeface="Asap Medium" panose="020F0504030102060203" pitchFamily="34" charset="77"/>
                <a:ea typeface="Baskerville" panose="02020502070401020303" pitchFamily="18" charset="0"/>
                <a:cs typeface="Abhaya Libre" panose="02000603000000000000" pitchFamily="2" charset="77"/>
              </a:rPr>
              <a:t>project</a:t>
            </a:r>
            <a:endParaRPr lang="en-US" sz="7200" dirty="0">
              <a:solidFill>
                <a:srgbClr val="0070C0"/>
              </a:solidFill>
              <a:latin typeface="Asap Medium" panose="020F0504030102060203" pitchFamily="34" charset="77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58779" y="4560632"/>
            <a:ext cx="5674441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sap" panose="020F05040301020602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Log library</a:t>
            </a:r>
            <a:endParaRPr lang="es-ES_tradnl" sz="2800" dirty="0"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C5CFA-7D1F-4845-987A-87C76008F2C1}"/>
              </a:ext>
            </a:extLst>
          </p:cNvPr>
          <p:cNvSpPr txBox="1"/>
          <p:nvPr/>
        </p:nvSpPr>
        <p:spPr>
          <a:xfrm>
            <a:off x="10132541" y="5895162"/>
            <a:ext cx="17724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bhaya Libre" panose="02000603000000000000" pitchFamily="2" charset="77"/>
              </a:rPr>
              <a:t>정길섭</a:t>
            </a:r>
            <a:endParaRPr lang="es-ES_tradnl" sz="2800" dirty="0">
              <a:solidFill>
                <a:schemeClr val="tx2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Library Structure</a:t>
            </a:r>
            <a:endParaRPr lang="en-US" sz="40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95135" y="2340254"/>
            <a:ext cx="1805940" cy="51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INFO </a:t>
            </a:r>
            <a:r>
              <a:rPr lang="en-US" altLang="ko-KR" dirty="0" smtClean="0">
                <a:solidFill>
                  <a:schemeClr val="tx1"/>
                </a:solidFill>
              </a:rPr>
              <a:t>file 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92" y="1591439"/>
            <a:ext cx="691339" cy="86785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095135" y="3605465"/>
            <a:ext cx="1805940" cy="51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WARNING </a:t>
            </a:r>
            <a:r>
              <a:rPr lang="en-US" altLang="ko-KR" dirty="0" smtClean="0">
                <a:solidFill>
                  <a:schemeClr val="tx1"/>
                </a:solidFill>
              </a:rPr>
              <a:t>file 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92" y="2856650"/>
            <a:ext cx="691339" cy="86785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095135" y="4906937"/>
            <a:ext cx="1805940" cy="51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ERROR </a:t>
            </a:r>
            <a:r>
              <a:rPr lang="en-US" altLang="ko-KR" dirty="0" smtClean="0">
                <a:solidFill>
                  <a:schemeClr val="tx1"/>
                </a:solidFill>
              </a:rPr>
              <a:t>file 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92" y="4158122"/>
            <a:ext cx="691339" cy="86785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095135" y="6322782"/>
            <a:ext cx="1805940" cy="51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FATAL </a:t>
            </a:r>
            <a:r>
              <a:rPr lang="en-US" altLang="ko-KR" dirty="0" smtClean="0">
                <a:solidFill>
                  <a:schemeClr val="tx1"/>
                </a:solidFill>
              </a:rPr>
              <a:t>file 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092" y="5573967"/>
            <a:ext cx="691339" cy="867851"/>
          </a:xfrm>
          <a:prstGeom prst="rect">
            <a:avLst/>
          </a:prstGeom>
        </p:spPr>
      </p:pic>
      <p:sp>
        <p:nvSpPr>
          <p:cNvPr id="39" name="Freeform 55">
            <a:extLst>
              <a:ext uri="{FF2B5EF4-FFF2-40B4-BE49-F238E27FC236}">
                <a16:creationId xmlns:a16="http://schemas.microsoft.com/office/drawing/2014/main" id="{A26F118A-2F92-C145-B7EE-593340583AE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37446" y="3011464"/>
            <a:ext cx="1440745" cy="2293315"/>
          </a:xfrm>
          <a:custGeom>
            <a:avLst/>
            <a:gdLst>
              <a:gd name="connsiteX0" fmla="*/ 179380 w 1440745"/>
              <a:gd name="connsiteY0" fmla="*/ 1030681 h 2293315"/>
              <a:gd name="connsiteX1" fmla="*/ 179380 w 1440745"/>
              <a:gd name="connsiteY1" fmla="*/ 2113300 h 2293315"/>
              <a:gd name="connsiteX2" fmla="*/ 1260098 w 1440745"/>
              <a:gd name="connsiteY2" fmla="*/ 2113300 h 2293315"/>
              <a:gd name="connsiteX3" fmla="*/ 1260098 w 1440745"/>
              <a:gd name="connsiteY3" fmla="*/ 1030681 h 2293315"/>
              <a:gd name="connsiteX4" fmla="*/ 717208 w 1440745"/>
              <a:gd name="connsiteY4" fmla="*/ 0 h 2293315"/>
              <a:gd name="connsiteX5" fmla="*/ 845564 w 1440745"/>
              <a:gd name="connsiteY5" fmla="*/ 128356 h 2293315"/>
              <a:gd name="connsiteX6" fmla="*/ 767170 w 1440745"/>
              <a:gd name="connsiteY6" fmla="*/ 246625 h 2293315"/>
              <a:gd name="connsiteX7" fmla="*/ 746763 w 1440745"/>
              <a:gd name="connsiteY7" fmla="*/ 250745 h 2293315"/>
              <a:gd name="connsiteX8" fmla="*/ 746763 w 1440745"/>
              <a:gd name="connsiteY8" fmla="*/ 351796 h 2293315"/>
              <a:gd name="connsiteX9" fmla="*/ 746763 w 1440745"/>
              <a:gd name="connsiteY9" fmla="*/ 786936 h 2293315"/>
              <a:gd name="connsiteX10" fmla="*/ 746763 w 1440745"/>
              <a:gd name="connsiteY10" fmla="*/ 850668 h 2293315"/>
              <a:gd name="connsiteX11" fmla="*/ 1440745 w 1440745"/>
              <a:gd name="connsiteY11" fmla="*/ 850668 h 2293315"/>
              <a:gd name="connsiteX12" fmla="*/ 1440745 w 1440745"/>
              <a:gd name="connsiteY12" fmla="*/ 2293315 h 2293315"/>
              <a:gd name="connsiteX13" fmla="*/ 0 w 1440745"/>
              <a:gd name="connsiteY13" fmla="*/ 2293315 h 2293315"/>
              <a:gd name="connsiteX14" fmla="*/ 0 w 1440745"/>
              <a:gd name="connsiteY14" fmla="*/ 850668 h 2293315"/>
              <a:gd name="connsiteX15" fmla="*/ 701044 w 1440745"/>
              <a:gd name="connsiteY15" fmla="*/ 850668 h 2293315"/>
              <a:gd name="connsiteX16" fmla="*/ 701044 w 1440745"/>
              <a:gd name="connsiteY16" fmla="*/ 838054 h 2293315"/>
              <a:gd name="connsiteX17" fmla="*/ 701044 w 1440745"/>
              <a:gd name="connsiteY17" fmla="*/ 259272 h 2293315"/>
              <a:gd name="connsiteX18" fmla="*/ 701044 w 1440745"/>
              <a:gd name="connsiteY18" fmla="*/ 253449 h 2293315"/>
              <a:gd name="connsiteX19" fmla="*/ 667246 w 1440745"/>
              <a:gd name="connsiteY19" fmla="*/ 246625 h 2293315"/>
              <a:gd name="connsiteX20" fmla="*/ 588852 w 1440745"/>
              <a:gd name="connsiteY20" fmla="*/ 128356 h 2293315"/>
              <a:gd name="connsiteX21" fmla="*/ 717208 w 1440745"/>
              <a:gd name="connsiteY21" fmla="*/ 0 h 229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40745" h="2293315">
                <a:moveTo>
                  <a:pt x="179380" y="1030681"/>
                </a:moveTo>
                <a:lnTo>
                  <a:pt x="179380" y="2113300"/>
                </a:lnTo>
                <a:lnTo>
                  <a:pt x="1260098" y="2113300"/>
                </a:lnTo>
                <a:lnTo>
                  <a:pt x="1260098" y="1030681"/>
                </a:lnTo>
                <a:close/>
                <a:moveTo>
                  <a:pt x="717208" y="0"/>
                </a:moveTo>
                <a:cubicBezTo>
                  <a:pt x="788097" y="0"/>
                  <a:pt x="845564" y="57467"/>
                  <a:pt x="845564" y="128356"/>
                </a:cubicBezTo>
                <a:cubicBezTo>
                  <a:pt x="845564" y="181523"/>
                  <a:pt x="813239" y="227140"/>
                  <a:pt x="767170" y="246625"/>
                </a:cubicBezTo>
                <a:lnTo>
                  <a:pt x="746763" y="250745"/>
                </a:lnTo>
                <a:lnTo>
                  <a:pt x="746763" y="351796"/>
                </a:lnTo>
                <a:cubicBezTo>
                  <a:pt x="746763" y="557915"/>
                  <a:pt x="746763" y="695328"/>
                  <a:pt x="746763" y="786936"/>
                </a:cubicBezTo>
                <a:lnTo>
                  <a:pt x="746763" y="850668"/>
                </a:lnTo>
                <a:lnTo>
                  <a:pt x="1440745" y="850668"/>
                </a:lnTo>
                <a:lnTo>
                  <a:pt x="1440745" y="2293315"/>
                </a:lnTo>
                <a:lnTo>
                  <a:pt x="0" y="2293315"/>
                </a:lnTo>
                <a:lnTo>
                  <a:pt x="0" y="850668"/>
                </a:lnTo>
                <a:lnTo>
                  <a:pt x="701044" y="850668"/>
                </a:lnTo>
                <a:lnTo>
                  <a:pt x="701044" y="838054"/>
                </a:lnTo>
                <a:cubicBezTo>
                  <a:pt x="701044" y="467040"/>
                  <a:pt x="701044" y="318634"/>
                  <a:pt x="701044" y="259272"/>
                </a:cubicBezTo>
                <a:lnTo>
                  <a:pt x="701044" y="253449"/>
                </a:lnTo>
                <a:lnTo>
                  <a:pt x="667246" y="246625"/>
                </a:lnTo>
                <a:cubicBezTo>
                  <a:pt x="621177" y="227140"/>
                  <a:pt x="588852" y="181523"/>
                  <a:pt x="588852" y="128356"/>
                </a:cubicBezTo>
                <a:cubicBezTo>
                  <a:pt x="588852" y="57467"/>
                  <a:pt x="646319" y="0"/>
                  <a:pt x="717208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0" name="Freeform 54">
            <a:extLst>
              <a:ext uri="{FF2B5EF4-FFF2-40B4-BE49-F238E27FC236}">
                <a16:creationId xmlns:a16="http://schemas.microsoft.com/office/drawing/2014/main" id="{31E5B8F2-81B4-4C4C-AD9C-F2449A43684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044352" y="2201943"/>
            <a:ext cx="1440745" cy="2224577"/>
          </a:xfrm>
          <a:custGeom>
            <a:avLst/>
            <a:gdLst>
              <a:gd name="connsiteX0" fmla="*/ 176375 w 1440745"/>
              <a:gd name="connsiteY0" fmla="*/ 180014 h 2224577"/>
              <a:gd name="connsiteX1" fmla="*/ 176375 w 1440745"/>
              <a:gd name="connsiteY1" fmla="*/ 1261999 h 2224577"/>
              <a:gd name="connsiteX2" fmla="*/ 1256459 w 1440745"/>
              <a:gd name="connsiteY2" fmla="*/ 1261999 h 2224577"/>
              <a:gd name="connsiteX3" fmla="*/ 1256459 w 1440745"/>
              <a:gd name="connsiteY3" fmla="*/ 180014 h 2224577"/>
              <a:gd name="connsiteX4" fmla="*/ 0 w 1440745"/>
              <a:gd name="connsiteY4" fmla="*/ 0 h 2224577"/>
              <a:gd name="connsiteX5" fmla="*/ 1440745 w 1440745"/>
              <a:gd name="connsiteY5" fmla="*/ 0 h 2224577"/>
              <a:gd name="connsiteX6" fmla="*/ 1440745 w 1440745"/>
              <a:gd name="connsiteY6" fmla="*/ 1442647 h 2224577"/>
              <a:gd name="connsiteX7" fmla="*/ 743797 w 1440745"/>
              <a:gd name="connsiteY7" fmla="*/ 1442647 h 2224577"/>
              <a:gd name="connsiteX8" fmla="*/ 743797 w 1440745"/>
              <a:gd name="connsiteY8" fmla="*/ 1537633 h 2224577"/>
              <a:gd name="connsiteX9" fmla="*/ 743797 w 1440745"/>
              <a:gd name="connsiteY9" fmla="*/ 1970270 h 2224577"/>
              <a:gd name="connsiteX10" fmla="*/ 743797 w 1440745"/>
              <a:gd name="connsiteY10" fmla="*/ 1972350 h 2224577"/>
              <a:gd name="connsiteX11" fmla="*/ 768478 w 1440745"/>
              <a:gd name="connsiteY11" fmla="*/ 1977345 h 2224577"/>
              <a:gd name="connsiteX12" fmla="*/ 846872 w 1440745"/>
              <a:gd name="connsiteY12" fmla="*/ 2095905 h 2224577"/>
              <a:gd name="connsiteX13" fmla="*/ 718516 w 1440745"/>
              <a:gd name="connsiteY13" fmla="*/ 2224577 h 2224577"/>
              <a:gd name="connsiteX14" fmla="*/ 590160 w 1440745"/>
              <a:gd name="connsiteY14" fmla="*/ 2095905 h 2224577"/>
              <a:gd name="connsiteX15" fmla="*/ 668554 w 1440745"/>
              <a:gd name="connsiteY15" fmla="*/ 1977345 h 2224577"/>
              <a:gd name="connsiteX16" fmla="*/ 698078 w 1440745"/>
              <a:gd name="connsiteY16" fmla="*/ 1971370 h 2224577"/>
              <a:gd name="connsiteX17" fmla="*/ 698078 w 1440745"/>
              <a:gd name="connsiteY17" fmla="*/ 1883845 h 2224577"/>
              <a:gd name="connsiteX18" fmla="*/ 698078 w 1440745"/>
              <a:gd name="connsiteY18" fmla="*/ 1477393 h 2224577"/>
              <a:gd name="connsiteX19" fmla="*/ 698078 w 1440745"/>
              <a:gd name="connsiteY19" fmla="*/ 1442647 h 2224577"/>
              <a:gd name="connsiteX20" fmla="*/ 0 w 1440745"/>
              <a:gd name="connsiteY20" fmla="*/ 1442647 h 22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4577">
                <a:moveTo>
                  <a:pt x="176375" y="180014"/>
                </a:moveTo>
                <a:lnTo>
                  <a:pt x="176375" y="1261999"/>
                </a:lnTo>
                <a:lnTo>
                  <a:pt x="1256459" y="1261999"/>
                </a:lnTo>
                <a:lnTo>
                  <a:pt x="1256459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797" y="1442647"/>
                </a:lnTo>
                <a:lnTo>
                  <a:pt x="743797" y="1537633"/>
                </a:lnTo>
                <a:cubicBezTo>
                  <a:pt x="743797" y="1805977"/>
                  <a:pt x="743797" y="1920982"/>
                  <a:pt x="743797" y="1970270"/>
                </a:cubicBezTo>
                <a:lnTo>
                  <a:pt x="743797" y="1972350"/>
                </a:lnTo>
                <a:lnTo>
                  <a:pt x="768478" y="1977345"/>
                </a:lnTo>
                <a:cubicBezTo>
                  <a:pt x="814547" y="1996878"/>
                  <a:pt x="846872" y="2042607"/>
                  <a:pt x="846872" y="2095905"/>
                </a:cubicBezTo>
                <a:cubicBezTo>
                  <a:pt x="846872" y="2166969"/>
                  <a:pt x="789405" y="2224577"/>
                  <a:pt x="718516" y="2224577"/>
                </a:cubicBezTo>
                <a:cubicBezTo>
                  <a:pt x="647627" y="2224577"/>
                  <a:pt x="590160" y="2166969"/>
                  <a:pt x="590160" y="2095905"/>
                </a:cubicBezTo>
                <a:cubicBezTo>
                  <a:pt x="590160" y="2042607"/>
                  <a:pt x="622485" y="1996878"/>
                  <a:pt x="668554" y="1977345"/>
                </a:cubicBezTo>
                <a:lnTo>
                  <a:pt x="698078" y="1971370"/>
                </a:lnTo>
                <a:lnTo>
                  <a:pt x="698078" y="1883845"/>
                </a:lnTo>
                <a:cubicBezTo>
                  <a:pt x="698078" y="1691315"/>
                  <a:pt x="698078" y="1562962"/>
                  <a:pt x="698078" y="1477393"/>
                </a:cubicBezTo>
                <a:lnTo>
                  <a:pt x="698078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2" name="Freeform 52">
            <a:extLst>
              <a:ext uri="{FF2B5EF4-FFF2-40B4-BE49-F238E27FC236}">
                <a16:creationId xmlns:a16="http://schemas.microsoft.com/office/drawing/2014/main" id="{2B4DDF07-48F8-5C4B-AC67-2C1EFB11C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364" y="3010188"/>
            <a:ext cx="1440745" cy="2225156"/>
          </a:xfrm>
          <a:custGeom>
            <a:avLst/>
            <a:gdLst>
              <a:gd name="connsiteX0" fmla="*/ 180013 w 1440745"/>
              <a:gd name="connsiteY0" fmla="*/ 180014 h 2225156"/>
              <a:gd name="connsiteX1" fmla="*/ 180013 w 1440745"/>
              <a:gd name="connsiteY1" fmla="*/ 1261999 h 2225156"/>
              <a:gd name="connsiteX2" fmla="*/ 1260097 w 1440745"/>
              <a:gd name="connsiteY2" fmla="*/ 1261999 h 2225156"/>
              <a:gd name="connsiteX3" fmla="*/ 1260097 w 1440745"/>
              <a:gd name="connsiteY3" fmla="*/ 180014 h 2225156"/>
              <a:gd name="connsiteX4" fmla="*/ 0 w 1440745"/>
              <a:gd name="connsiteY4" fmla="*/ 0 h 2225156"/>
              <a:gd name="connsiteX5" fmla="*/ 1440745 w 1440745"/>
              <a:gd name="connsiteY5" fmla="*/ 0 h 2225156"/>
              <a:gd name="connsiteX6" fmla="*/ 1440745 w 1440745"/>
              <a:gd name="connsiteY6" fmla="*/ 1442647 h 2225156"/>
              <a:gd name="connsiteX7" fmla="*/ 743513 w 1440745"/>
              <a:gd name="connsiteY7" fmla="*/ 1442647 h 2225156"/>
              <a:gd name="connsiteX8" fmla="*/ 743513 w 1440745"/>
              <a:gd name="connsiteY8" fmla="*/ 1537774 h 2225156"/>
              <a:gd name="connsiteX9" fmla="*/ 743513 w 1440745"/>
              <a:gd name="connsiteY9" fmla="*/ 1970666 h 2225156"/>
              <a:gd name="connsiteX10" fmla="*/ 743513 w 1440745"/>
              <a:gd name="connsiteY10" fmla="*/ 1972142 h 2225156"/>
              <a:gd name="connsiteX11" fmla="*/ 772080 w 1440745"/>
              <a:gd name="connsiteY11" fmla="*/ 1977924 h 2225156"/>
              <a:gd name="connsiteX12" fmla="*/ 850474 w 1440745"/>
              <a:gd name="connsiteY12" fmla="*/ 2096484 h 2225156"/>
              <a:gd name="connsiteX13" fmla="*/ 722118 w 1440745"/>
              <a:gd name="connsiteY13" fmla="*/ 2225156 h 2225156"/>
              <a:gd name="connsiteX14" fmla="*/ 593762 w 1440745"/>
              <a:gd name="connsiteY14" fmla="*/ 2096484 h 2225156"/>
              <a:gd name="connsiteX15" fmla="*/ 672156 w 1440745"/>
              <a:gd name="connsiteY15" fmla="*/ 1977924 h 2225156"/>
              <a:gd name="connsiteX16" fmla="*/ 697794 w 1440745"/>
              <a:gd name="connsiteY16" fmla="*/ 1972735 h 2225156"/>
              <a:gd name="connsiteX17" fmla="*/ 697794 w 1440745"/>
              <a:gd name="connsiteY17" fmla="*/ 1884190 h 2225156"/>
              <a:gd name="connsiteX18" fmla="*/ 697794 w 1440745"/>
              <a:gd name="connsiteY18" fmla="*/ 1477498 h 2225156"/>
              <a:gd name="connsiteX19" fmla="*/ 697794 w 1440745"/>
              <a:gd name="connsiteY19" fmla="*/ 1442647 h 2225156"/>
              <a:gd name="connsiteX20" fmla="*/ 0 w 1440745"/>
              <a:gd name="connsiteY20" fmla="*/ 1442647 h 22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0745" h="2225156">
                <a:moveTo>
                  <a:pt x="180013" y="180014"/>
                </a:moveTo>
                <a:lnTo>
                  <a:pt x="180013" y="1261999"/>
                </a:lnTo>
                <a:lnTo>
                  <a:pt x="1260097" y="1261999"/>
                </a:lnTo>
                <a:lnTo>
                  <a:pt x="1260097" y="180014"/>
                </a:lnTo>
                <a:close/>
                <a:moveTo>
                  <a:pt x="0" y="0"/>
                </a:moveTo>
                <a:lnTo>
                  <a:pt x="1440745" y="0"/>
                </a:lnTo>
                <a:lnTo>
                  <a:pt x="1440745" y="1442647"/>
                </a:lnTo>
                <a:lnTo>
                  <a:pt x="743513" y="1442647"/>
                </a:lnTo>
                <a:lnTo>
                  <a:pt x="743513" y="1537774"/>
                </a:lnTo>
                <a:cubicBezTo>
                  <a:pt x="743513" y="1806276"/>
                  <a:pt x="743513" y="1921349"/>
                  <a:pt x="743513" y="1970666"/>
                </a:cubicBezTo>
                <a:lnTo>
                  <a:pt x="743513" y="1972142"/>
                </a:lnTo>
                <a:lnTo>
                  <a:pt x="772080" y="1977924"/>
                </a:lnTo>
                <a:cubicBezTo>
                  <a:pt x="818149" y="1997457"/>
                  <a:pt x="850474" y="2043186"/>
                  <a:pt x="850474" y="2096484"/>
                </a:cubicBezTo>
                <a:cubicBezTo>
                  <a:pt x="850474" y="2167548"/>
                  <a:pt x="793007" y="2225156"/>
                  <a:pt x="722118" y="2225156"/>
                </a:cubicBezTo>
                <a:cubicBezTo>
                  <a:pt x="651229" y="2225156"/>
                  <a:pt x="593762" y="2167548"/>
                  <a:pt x="593762" y="2096484"/>
                </a:cubicBezTo>
                <a:cubicBezTo>
                  <a:pt x="593762" y="2043186"/>
                  <a:pt x="626087" y="1997457"/>
                  <a:pt x="672156" y="1977924"/>
                </a:cubicBezTo>
                <a:lnTo>
                  <a:pt x="697794" y="1972735"/>
                </a:lnTo>
                <a:lnTo>
                  <a:pt x="697794" y="1884190"/>
                </a:lnTo>
                <a:cubicBezTo>
                  <a:pt x="697794" y="1691546"/>
                  <a:pt x="697794" y="1563118"/>
                  <a:pt x="697794" y="1477498"/>
                </a:cubicBezTo>
                <a:lnTo>
                  <a:pt x="697794" y="1442647"/>
                </a:lnTo>
                <a:lnTo>
                  <a:pt x="0" y="14426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42954" y="357340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ISETTING</a:t>
            </a:r>
            <a:endParaRPr lang="en-US" sz="20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0954" y="3282582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Interface</a:t>
            </a:r>
            <a:endParaRPr lang="en-US" sz="10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34294" y="3471261"/>
            <a:ext cx="106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LOG</a:t>
            </a:r>
            <a:endParaRPr lang="en-US" sz="32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24628" y="3305241"/>
            <a:ext cx="4828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Print</a:t>
            </a:r>
            <a:endParaRPr lang="en-US" sz="10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02357" y="345029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IFILE</a:t>
            </a:r>
            <a:endParaRPr lang="en-US" sz="28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65863" y="3284274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Interface</a:t>
            </a:r>
            <a:endParaRPr lang="en-US" sz="10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cxnSp>
        <p:nvCxnSpPr>
          <p:cNvPr id="4" name="직선 화살표 연결선 3"/>
          <p:cNvCxnSpPr>
            <a:endCxn id="13" idx="1"/>
          </p:cNvCxnSpPr>
          <p:nvPr/>
        </p:nvCxnSpPr>
        <p:spPr>
          <a:xfrm flipV="1">
            <a:off x="9104615" y="2598905"/>
            <a:ext cx="990520" cy="685369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9137532" y="3604561"/>
            <a:ext cx="990520" cy="90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9137532" y="3953699"/>
            <a:ext cx="990520" cy="68878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9125423" y="4302600"/>
            <a:ext cx="1002629" cy="159421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93040" y="1454559"/>
            <a:ext cx="32770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Log Manager</a:t>
            </a:r>
          </a:p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String Integration for Scalability</a:t>
            </a:r>
          </a:p>
          <a:p>
            <a:pPr marL="285750" indent="-285750">
              <a:lnSpc>
                <a:spcPts val="2220"/>
              </a:lnSpc>
              <a:buFontTx/>
              <a:buChar char="-"/>
            </a:pPr>
            <a:endParaRPr lang="en-US" altLang="ko-KR" sz="1400" dirty="0" smtClean="0">
              <a:latin typeface="Asap Medium" panose="020F0504030102060203"/>
              <a:ea typeface="HY목각파임B" panose="02030600000101010101" pitchFamily="18" charset="-127"/>
              <a:cs typeface="Abhaya Libre" panose="02000603000000000000" pitchFamily="2" charset="7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95807" y="5360585"/>
            <a:ext cx="320963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File stream management</a:t>
            </a:r>
          </a:p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Make file (consider size/date)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6618785" y="3696516"/>
            <a:ext cx="700319" cy="0"/>
          </a:xfrm>
          <a:prstGeom prst="straightConnector1">
            <a:avLst/>
          </a:prstGeom>
          <a:ln w="571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143530" y="5360585"/>
            <a:ext cx="33810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User Interface</a:t>
            </a:r>
          </a:p>
          <a:p>
            <a:pPr marL="285750" indent="-285750">
              <a:lnSpc>
                <a:spcPts val="2220"/>
              </a:lnSpc>
              <a:buFontTx/>
              <a:buChar char="-"/>
            </a:pPr>
            <a:r>
              <a:rPr lang="en-US" altLang="ko-KR" sz="1400" dirty="0" smtClean="0"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Library Configuration Setting</a:t>
            </a:r>
          </a:p>
          <a:p>
            <a:pPr marL="285750" indent="-285750">
              <a:lnSpc>
                <a:spcPts val="2220"/>
              </a:lnSpc>
              <a:buFontTx/>
              <a:buChar char="-"/>
            </a:pPr>
            <a:endParaRPr lang="en-US" altLang="ko-KR" sz="1400" dirty="0" smtClean="0">
              <a:latin typeface="Asap Medium" panose="020F0504030102060203"/>
              <a:ea typeface="HY목각파임B" panose="02030600000101010101" pitchFamily="18" charset="-127"/>
              <a:cs typeface="Abhaya Libre" panose="02000603000000000000" pitchFamily="2" charset="77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4113426" y="3725405"/>
            <a:ext cx="759229" cy="0"/>
          </a:xfrm>
          <a:prstGeom prst="straightConnector1">
            <a:avLst/>
          </a:prstGeom>
          <a:ln w="57150">
            <a:solidFill>
              <a:srgbClr val="31CCE9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7" name="Picture 3" descr="File:User font awesome.svg - Wikimedia Commons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7" y="2925658"/>
            <a:ext cx="1440848" cy="1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직선 화살표 연결선 75"/>
          <p:cNvCxnSpPr/>
          <p:nvPr/>
        </p:nvCxnSpPr>
        <p:spPr>
          <a:xfrm>
            <a:off x="1665592" y="3725405"/>
            <a:ext cx="759229" cy="0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72101" y="2669419"/>
            <a:ext cx="140078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Composite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77724" y="4285736"/>
            <a:ext cx="1071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Singleton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07072" y="2659619"/>
            <a:ext cx="107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bg1">
                    <a:lumMod val="10000"/>
                  </a:schemeClr>
                </a:solidFill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Stratege</a:t>
            </a:r>
            <a:endParaRPr lang="en-US" altLang="ko-KR" sz="1400" dirty="0" smtClean="0">
              <a:solidFill>
                <a:schemeClr val="bg1">
                  <a:lumMod val="10000"/>
                </a:schemeClr>
              </a:solidFill>
              <a:latin typeface="Asap Medium" panose="020F0504030102060203"/>
              <a:ea typeface="HY목각파임B" panose="02030600000101010101" pitchFamily="18" charset="-127"/>
              <a:cs typeface="Abhaya Libre" panose="02000603000000000000" pitchFamily="2" charset="7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4804" y="3766815"/>
            <a:ext cx="1400787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User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62679" y="2914722"/>
            <a:ext cx="1400787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latin typeface="Asap Medium" panose="020F0504030102060203"/>
                <a:ea typeface="HY목각파임B" panose="02030600000101010101" pitchFamily="18" charset="-127"/>
                <a:cs typeface="Abhaya Libre" panose="02000603000000000000" pitchFamily="2" charset="77"/>
              </a:rPr>
              <a:t>(+Handler)</a:t>
            </a:r>
          </a:p>
        </p:txBody>
      </p:sp>
    </p:spTree>
    <p:extLst>
      <p:ext uri="{BB962C8B-B14F-4D97-AF65-F5344CB8AC3E}">
        <p14:creationId xmlns:p14="http://schemas.microsoft.com/office/powerpoint/2010/main" val="726504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408690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요구사항 확인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Requirement </a:t>
            </a:r>
            <a:endParaRPr lang="en-US" sz="36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4185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56943" y="5214028"/>
            <a:ext cx="255923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 smtClean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Vector / String / Virtual Function, File, etc…</a:t>
            </a:r>
            <a:endParaRPr lang="en-US" sz="16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98907" y="4814598"/>
            <a:ext cx="204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STL/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디자인패턴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Medium" panose="02000603000000000000" pitchFamily="2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42890" y="2088329"/>
            <a:ext cx="220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자동 분리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Medium" panose="02000603000000000000" pitchFamily="2" charset="7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70031" y="2041917"/>
            <a:ext cx="21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출력 레벨 조정</a:t>
            </a:r>
            <a:endParaRPr lang="en-US" dirty="0">
              <a:solidFill>
                <a:schemeClr val="accent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Medium" panose="02000603000000000000" pitchFamily="2" charset="7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39794" y="2136209"/>
            <a:ext cx="228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accent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날짜와 시간</a:t>
            </a:r>
            <a:r>
              <a:rPr lang="en-US" altLang="ko-KR" dirty="0" smtClean="0">
                <a:solidFill>
                  <a:schemeClr val="accent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/</a:t>
            </a:r>
            <a:r>
              <a:rPr lang="ko-KR" altLang="en-US" dirty="0" smtClean="0">
                <a:solidFill>
                  <a:schemeClr val="accent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위치 정보 기록</a:t>
            </a:r>
            <a:endParaRPr lang="en-US" dirty="0">
              <a:solidFill>
                <a:schemeClr val="accent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Medium" panose="02000603000000000000" pitchFamily="2" charset="7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50905" y="4446279"/>
            <a:ext cx="226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Medium" panose="02000603000000000000" pitchFamily="2" charset="77"/>
              </a:rPr>
              <a:t>다양한 목적지 전송</a:t>
            </a:r>
            <a:endParaRPr lang="en-US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Medium" panose="02000603000000000000" pitchFamily="2" charset="77"/>
            </a:endParaRPr>
          </a:p>
        </p:txBody>
      </p:sp>
      <p:sp>
        <p:nvSpPr>
          <p:cNvPr id="33" name="Shape 2552"/>
          <p:cNvSpPr/>
          <p:nvPr/>
        </p:nvSpPr>
        <p:spPr>
          <a:xfrm>
            <a:off x="8092771" y="3861424"/>
            <a:ext cx="598837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5293241" y="1550385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7959590" y="1503973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800335" y="1455507"/>
            <a:ext cx="489959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accent2">
                  <a:lumMod val="50000"/>
                </a:schemeClr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756218" y="4278197"/>
            <a:ext cx="5988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Requirement </a:t>
            </a:r>
            <a:endParaRPr lang="en-US" altLang="ko-KR" sz="40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03" y="4902069"/>
            <a:ext cx="2019582" cy="744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32" y="2459715"/>
            <a:ext cx="2067213" cy="1009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94" y="5682675"/>
            <a:ext cx="2019582" cy="8348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37" y="2476827"/>
            <a:ext cx="1943371" cy="6096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96838" y="3211741"/>
            <a:ext cx="255923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날짜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</a:t>
            </a:r>
            <a:r>
              <a:rPr lang="en-US" altLang="ko-KR" sz="16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/ </a:t>
            </a:r>
            <a:r>
              <a:rPr lang="ko-KR" altLang="en-US" sz="1600" dirty="0" err="1" smtClean="0">
                <a:solidFill>
                  <a:srgbClr val="92D05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용량</a:t>
            </a:r>
            <a:r>
              <a:rPr lang="ko-KR" altLang="en-US" sz="1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별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분리</a:t>
            </a:r>
            <a:endParaRPr lang="en-US" sz="16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655905" y="2381831"/>
            <a:ext cx="2091931" cy="51370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655905" y="2644951"/>
            <a:ext cx="2091931" cy="513708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179292" y="5354380"/>
            <a:ext cx="3476613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ko-KR" altLang="en-US" sz="1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레벨별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</a:t>
            </a:r>
            <a:r>
              <a:rPr lang="ko-KR" altLang="en-US" sz="16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목적지 저장 기능</a:t>
            </a:r>
            <a:endParaRPr lang="en-US" altLang="ko-KR" sz="1600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 algn="r">
              <a:lnSpc>
                <a:spcPts val="2200"/>
              </a:lnSpc>
            </a:pPr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 algn="r">
              <a:lnSpc>
                <a:spcPts val="2200"/>
              </a:lnSpc>
            </a:pPr>
            <a:endParaRPr lang="en-US" altLang="ko-KR" sz="1600" dirty="0" smtClean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 algn="r">
              <a:lnSpc>
                <a:spcPts val="2200"/>
              </a:lnSpc>
            </a:pPr>
            <a:r>
              <a:rPr lang="ko-KR" altLang="en-US" sz="1600" dirty="0" smtClean="0">
                <a:solidFill>
                  <a:schemeClr val="bg1">
                    <a:lumMod val="1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런타임에 디렉토리 변경 기능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39565" y="3497286"/>
            <a:ext cx="3476613" cy="33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ko-KR" altLang="en-US" sz="1600" dirty="0" smtClean="0">
                <a:solidFill>
                  <a:schemeClr val="bg1">
                    <a:lumMod val="10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런타임에 레벨 조절 기능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41613" y="5834136"/>
            <a:ext cx="25592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 smtClean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Composite, Singleton, Strategy, etc…</a:t>
            </a:r>
            <a:endParaRPr lang="en-US" sz="16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9AB5DED-9486-47C1-B9B8-DE9F36728E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551" b="67596"/>
          <a:stretch/>
        </p:blipFill>
        <p:spPr>
          <a:xfrm>
            <a:off x="3153823" y="2848681"/>
            <a:ext cx="2868253" cy="15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4675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Advanced</a:t>
            </a:r>
            <a:endParaRPr lang="en-US" altLang="ko-KR" sz="40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  <p:sp>
        <p:nvSpPr>
          <p:cNvPr id="29" name="Rounded Rectangle 15">
            <a:extLst>
              <a:ext uri="{FF2B5EF4-FFF2-40B4-BE49-F238E27FC236}">
                <a16:creationId xmlns:a16="http://schemas.microsoft.com/office/drawing/2014/main" id="{56BBFCAD-AB82-6143-B8D3-95F19211BE93}"/>
              </a:ext>
            </a:extLst>
          </p:cNvPr>
          <p:cNvSpPr>
            <a:spLocks noChangeAspect="1"/>
          </p:cNvSpPr>
          <p:nvPr/>
        </p:nvSpPr>
        <p:spPr>
          <a:xfrm>
            <a:off x="4329935" y="4185967"/>
            <a:ext cx="1700499" cy="16866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24F8D808-656D-D84A-B0AC-9B753644D750}"/>
              </a:ext>
            </a:extLst>
          </p:cNvPr>
          <p:cNvSpPr>
            <a:spLocks noChangeAspect="1"/>
          </p:cNvSpPr>
          <p:nvPr/>
        </p:nvSpPr>
        <p:spPr>
          <a:xfrm>
            <a:off x="4329935" y="1688203"/>
            <a:ext cx="1700499" cy="16866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1" dirty="0">
              <a:latin typeface="Asap" panose="020F0504030102060203" pitchFamily="34" charset="77"/>
            </a:endParaRPr>
          </a:p>
        </p:txBody>
      </p:sp>
      <p:sp>
        <p:nvSpPr>
          <p:cNvPr id="36" name="Shape 2641"/>
          <p:cNvSpPr/>
          <p:nvPr/>
        </p:nvSpPr>
        <p:spPr>
          <a:xfrm>
            <a:off x="4866465" y="2322164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39" name="Shape 2688"/>
          <p:cNvSpPr/>
          <p:nvPr/>
        </p:nvSpPr>
        <p:spPr>
          <a:xfrm>
            <a:off x="4847267" y="4706356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solidFill>
                <a:schemeClr val="tx2"/>
              </a:solidFill>
              <a:latin typeface="Asap" panose="020F05040301020602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01249" y="3580348"/>
            <a:ext cx="941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Install</a:t>
            </a:r>
            <a:endParaRPr lang="en-US" sz="2000" dirty="0">
              <a:latin typeface="Asap" panose="020F0504030102060203" pitchFamily="34" charset="77"/>
              <a:ea typeface="Nunito Bold" charset="0"/>
              <a:cs typeface="Arima Madurai Light" pitchFamily="2" charset="7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43178" y="6079692"/>
            <a:ext cx="105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sap" panose="020F0504030102060203" pitchFamily="34" charset="77"/>
                <a:ea typeface="Nunito Bold" charset="0"/>
                <a:cs typeface="Arima Madurai Light" pitchFamily="2" charset="77"/>
              </a:rPr>
              <a:t>exe file</a:t>
            </a:r>
            <a:endParaRPr lang="en-US" sz="2000" dirty="0">
              <a:latin typeface="Asap" panose="020F0504030102060203" pitchFamily="34" charset="77"/>
              <a:ea typeface="Nunito Bold" charset="0"/>
              <a:cs typeface="Arima Madurai Light" pitchFamily="2" charset="7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64" y="1701523"/>
            <a:ext cx="3512591" cy="20788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64" y="4185967"/>
            <a:ext cx="5427388" cy="18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6776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408690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향후개선사항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Future </a:t>
            </a:r>
            <a:r>
              <a:rPr lang="en-US" sz="3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Improvements</a:t>
            </a:r>
            <a:endParaRPr lang="en-US" sz="36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6008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3395664" y="549275"/>
            <a:ext cx="8101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Future Improvements</a:t>
            </a:r>
            <a:endParaRPr lang="en-US" altLang="ko-KR" sz="40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  <p:sp>
        <p:nvSpPr>
          <p:cNvPr id="8" name="Freeform: Shape 7696"/>
          <p:cNvSpPr/>
          <p:nvPr/>
        </p:nvSpPr>
        <p:spPr>
          <a:xfrm rot="4800">
            <a:off x="3564766" y="3480379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697"/>
          <p:cNvSpPr/>
          <p:nvPr/>
        </p:nvSpPr>
        <p:spPr>
          <a:xfrm rot="4800">
            <a:off x="5077097" y="1939740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7698"/>
          <p:cNvSpPr/>
          <p:nvPr/>
        </p:nvSpPr>
        <p:spPr>
          <a:xfrm rot="4800">
            <a:off x="6588078" y="3476182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4403" y="4640668"/>
            <a:ext cx="1437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Less…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0309" y="3998122"/>
            <a:ext cx="16415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Extern variable</a:t>
            </a:r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5479838" y="3038842"/>
            <a:ext cx="1437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Diversity…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5304052" y="2696124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Singleton</a:t>
            </a:r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6968918" y="4621403"/>
            <a:ext cx="1437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Rather…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6836081" y="4262470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Scalability</a:t>
            </a:r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32" name="Freeform: Shape 7699"/>
          <p:cNvSpPr/>
          <p:nvPr/>
        </p:nvSpPr>
        <p:spPr>
          <a:xfrm rot="4800">
            <a:off x="8099579" y="1935504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7700"/>
          <p:cNvSpPr/>
          <p:nvPr/>
        </p:nvSpPr>
        <p:spPr>
          <a:xfrm rot="4800">
            <a:off x="9610560" y="3469114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5"/>
          </a:solidFill>
          <a:ln w="38100"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b="1" dirty="0">
              <a:latin typeface="Asap" panose="020F05040301020602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8352524" y="2412395"/>
            <a:ext cx="1641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9836918" y="4222198"/>
            <a:ext cx="16415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OCP</a:t>
            </a:r>
            <a:br>
              <a:rPr lang="en-US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</a:br>
            <a:r>
              <a:rPr lang="en-US" sz="10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(Open Close Principle)</a:t>
            </a:r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8443394" y="3202401"/>
            <a:ext cx="1437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More…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9994121" y="4695013"/>
            <a:ext cx="1437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10000"/>
                  </a:schemeClr>
                </a:solidFill>
                <a:latin typeface="Asap" panose="020F0504030102060203" pitchFamily="34" charset="77"/>
                <a:ea typeface="Lato" panose="020F0502020204030203" pitchFamily="34" charset="0"/>
                <a:cs typeface="Lato" panose="020F0502020204030203" pitchFamily="34" charset="0"/>
              </a:rPr>
              <a:t>More…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F0504030102060203" pitchFamily="34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8352524" y="2556532"/>
            <a:ext cx="16415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OOP</a:t>
            </a:r>
            <a:br>
              <a:rPr lang="en-US" sz="19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</a:br>
            <a:r>
              <a:rPr lang="en-US" sz="1000" dirty="0" smtClean="0">
                <a:solidFill>
                  <a:schemeClr val="bg1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(Object Oriented Programming)</a:t>
            </a:r>
            <a:endParaRPr lang="en-US" sz="1900" dirty="0">
              <a:solidFill>
                <a:schemeClr val="bg1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4114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408690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회고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Self </a:t>
            </a:r>
            <a:r>
              <a:rPr lang="en-US" sz="3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Review</a:t>
            </a:r>
            <a:endParaRPr lang="en-US" sz="36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6016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48958" y="4004566"/>
            <a:ext cx="8029575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기본 문법에 대한 충분한 체득 필요</a:t>
            </a:r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STL/Design Pattern 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구조 이해 필요</a:t>
            </a:r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614" y="2231633"/>
            <a:ext cx="9487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Plant the grass</a:t>
            </a:r>
            <a:endParaRPr lang="en-US" sz="9600" dirty="0">
              <a:solidFill>
                <a:schemeClr val="tx2"/>
              </a:solidFill>
              <a:latin typeface="Asap Medium" panose="020F0504030102060203" pitchFamily="34" charset="77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58" y="93094"/>
            <a:ext cx="4304523" cy="8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1016" y="4018936"/>
            <a:ext cx="510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895" y="1903801"/>
            <a:ext cx="4426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6339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5532120" y="5484140"/>
            <a:ext cx="5842635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 am here because I love to design </a:t>
            </a:r>
            <a:r>
              <a:rPr lang="en-US" altLang="ko-KR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program</a:t>
            </a: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. </a:t>
            </a:r>
            <a:endParaRPr lang="en-US" sz="2000" dirty="0">
              <a:solidFill>
                <a:schemeClr val="accent2"/>
              </a:solidFill>
              <a:latin typeface="Asap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5745480" y="3877961"/>
            <a:ext cx="54006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5730240" y="4817497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I am </a:t>
            </a:r>
            <a:r>
              <a:rPr lang="en-US" altLang="ko-KR" sz="3200" dirty="0">
                <a:solidFill>
                  <a:schemeClr val="tx2"/>
                </a:solidFill>
                <a:latin typeface="Asap Medium" panose="020F0504030102060203" pitchFamily="34" charset="77"/>
                <a:ea typeface="Lato Medium" panose="020F0502020204030203" pitchFamily="34" charset="0"/>
                <a:cs typeface="Abhaya Libre Medium" panose="02000603000000000000" pitchFamily="2" charset="77"/>
              </a:rPr>
              <a:t>Gilseop Jeong</a:t>
            </a:r>
            <a:endParaRPr lang="en-US" sz="3200" dirty="0">
              <a:solidFill>
                <a:schemeClr val="tx2"/>
              </a:solidFill>
              <a:latin typeface="Asap Medium" panose="020F0504030102060203" pitchFamily="34" charset="77"/>
              <a:ea typeface="Lato Medium" panose="020F0502020204030203" pitchFamily="34" charset="0"/>
              <a:cs typeface="Abhaya Libre Medium" panose="02000603000000000000" pitchFamily="2" charset="7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DF3CC-F566-44B6-9EE5-E6748F97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25" y="369025"/>
            <a:ext cx="2616730" cy="34865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870355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설치방법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How to install</a:t>
            </a:r>
            <a:endParaRPr lang="en-US" sz="60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Library install manual</a:t>
            </a:r>
            <a:endParaRPr lang="en-US" sz="40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9300" y="1366305"/>
            <a:ext cx="10639960" cy="49951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21030" y="3458605"/>
            <a:ext cx="9922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600"/>
              </a:lnSpc>
              <a:buAutoNum type="arabicPeriod"/>
            </a:pP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Add 6 file to project</a:t>
            </a:r>
            <a:b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</a:b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 </a:t>
            </a:r>
            <a:r>
              <a:rPr lang="en-US" altLang="ko-KR" sz="2200" dirty="0" err="1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loglib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/ setting / </a:t>
            </a:r>
            <a:r>
              <a:rPr lang="en-US" altLang="ko-KR" sz="2200" dirty="0" err="1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ifile</a:t>
            </a:r>
            <a:r>
              <a:rPr lang="ko-KR" alt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he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ader &amp; source file</a:t>
            </a:r>
            <a:endParaRPr lang="en-US" altLang="ko-KR" sz="2200" dirty="0" smtClean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7957" t="37244" r="19647" b="45870"/>
          <a:stretch/>
        </p:blipFill>
        <p:spPr>
          <a:xfrm>
            <a:off x="2747115" y="4532675"/>
            <a:ext cx="7130786" cy="16800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91045" t="13354" r="1583" b="59806"/>
          <a:stretch/>
        </p:blipFill>
        <p:spPr>
          <a:xfrm>
            <a:off x="8652060" y="1641798"/>
            <a:ext cx="2198584" cy="25008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72914" y="1757134"/>
            <a:ext cx="7140486" cy="172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098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88" y="1859557"/>
            <a:ext cx="1467559" cy="14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406062" y="2853932"/>
            <a:ext cx="967786" cy="435983"/>
          </a:xfrm>
          <a:prstGeom prst="roundRect">
            <a:avLst/>
          </a:prstGeom>
          <a:solidFill>
            <a:srgbClr val="0E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1636454" y="289776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ifile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pic>
        <p:nvPicPr>
          <p:cNvPr id="18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58" y="1862814"/>
            <a:ext cx="1467559" cy="14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523159" y="2860544"/>
            <a:ext cx="967786" cy="435983"/>
          </a:xfrm>
          <a:prstGeom prst="roundRect">
            <a:avLst/>
          </a:prstGeom>
          <a:solidFill>
            <a:srgbClr val="BD1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2767999" y="290437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ifile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pic>
        <p:nvPicPr>
          <p:cNvPr id="31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80" y="1859557"/>
            <a:ext cx="1467559" cy="14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3691854" y="2853932"/>
            <a:ext cx="967786" cy="435983"/>
          </a:xfrm>
          <a:prstGeom prst="roundRect">
            <a:avLst/>
          </a:prstGeom>
          <a:solidFill>
            <a:srgbClr val="0E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3867492" y="289776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loglib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pic>
        <p:nvPicPr>
          <p:cNvPr id="35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50" y="1862815"/>
            <a:ext cx="1467559" cy="14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4808951" y="2860544"/>
            <a:ext cx="967786" cy="435983"/>
          </a:xfrm>
          <a:prstGeom prst="roundRect">
            <a:avLst/>
          </a:prstGeom>
          <a:solidFill>
            <a:srgbClr val="BD1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4999038" y="290437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loglib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pic>
        <p:nvPicPr>
          <p:cNvPr id="49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72" y="1851943"/>
            <a:ext cx="1467559" cy="14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5977646" y="2846318"/>
            <a:ext cx="967786" cy="435983"/>
          </a:xfrm>
          <a:prstGeom prst="roundRect">
            <a:avLst/>
          </a:prstGeom>
          <a:solidFill>
            <a:srgbClr val="0E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6081170" y="2890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setting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pic>
        <p:nvPicPr>
          <p:cNvPr id="53" name="Picture 2" descr="Cpp file format symbol - Free interfac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42" y="1855201"/>
            <a:ext cx="1467559" cy="14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7094743" y="2852930"/>
            <a:ext cx="967786" cy="435983"/>
          </a:xfrm>
          <a:prstGeom prst="roundRect">
            <a:avLst/>
          </a:prstGeom>
          <a:solidFill>
            <a:srgbClr val="BD1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7212640" y="289676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Bahnschrift SemiBold SemiConden" panose="020B0502040204020203" pitchFamily="34" charset="0"/>
                <a:cs typeface="72 Black" panose="020B0A04030603020204" pitchFamily="34" charset="0"/>
              </a:rPr>
              <a:t>setting</a:t>
            </a:r>
            <a:endParaRPr lang="ko-KR" altLang="en-US" dirty="0">
              <a:latin typeface="Bahnschrift SemiBold SemiConden" panose="020B0502040204020203" pitchFamily="34" charset="0"/>
              <a:cs typeface="72 Black" panose="020B0A04030603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10347" y="2065148"/>
            <a:ext cx="818231" cy="769441"/>
            <a:chOff x="2544553" y="1897736"/>
            <a:chExt cx="818231" cy="769441"/>
          </a:xfrm>
        </p:grpSpPr>
        <p:sp>
          <p:nvSpPr>
            <p:cNvPr id="15" name="직사각형 14"/>
            <p:cNvSpPr/>
            <p:nvPr/>
          </p:nvSpPr>
          <p:spPr>
            <a:xfrm>
              <a:off x="2544553" y="2015613"/>
              <a:ext cx="405124" cy="550606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887631" y="2163487"/>
              <a:ext cx="475153" cy="402732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79717" y="1897736"/>
              <a:ext cx="397784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rgbClr val="BD1B68"/>
                  </a:solidFill>
                  <a:latin typeface="72 Black" panose="020B0A04030603020204" pitchFamily="34" charset="0"/>
                  <a:cs typeface="72 Black" panose="020B0A04030603020204" pitchFamily="34" charset="0"/>
                </a:rPr>
                <a:t>h</a:t>
              </a:r>
              <a:endParaRPr lang="ko-KR" altLang="en-US" sz="4400" dirty="0">
                <a:solidFill>
                  <a:srgbClr val="BD1B68"/>
                </a:solidFill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887560" y="2023224"/>
            <a:ext cx="818231" cy="769441"/>
            <a:chOff x="2544553" y="1897736"/>
            <a:chExt cx="818231" cy="769441"/>
          </a:xfrm>
        </p:grpSpPr>
        <p:sp>
          <p:nvSpPr>
            <p:cNvPr id="65" name="직사각형 64"/>
            <p:cNvSpPr/>
            <p:nvPr/>
          </p:nvSpPr>
          <p:spPr>
            <a:xfrm>
              <a:off x="2544553" y="2015613"/>
              <a:ext cx="405124" cy="550606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887631" y="2163487"/>
              <a:ext cx="475153" cy="402732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79717" y="1897736"/>
              <a:ext cx="397784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rgbClr val="BD1B68"/>
                  </a:solidFill>
                  <a:latin typeface="72 Black" panose="020B0A04030603020204" pitchFamily="34" charset="0"/>
                  <a:cs typeface="72 Black" panose="020B0A04030603020204" pitchFamily="34" charset="0"/>
                </a:rPr>
                <a:t>h</a:t>
              </a:r>
              <a:endParaRPr lang="ko-KR" altLang="en-US" sz="4400" dirty="0">
                <a:solidFill>
                  <a:srgbClr val="BD1B68"/>
                </a:solidFill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91881" y="2015610"/>
            <a:ext cx="818231" cy="769441"/>
            <a:chOff x="2544553" y="1897736"/>
            <a:chExt cx="818231" cy="769441"/>
          </a:xfrm>
        </p:grpSpPr>
        <p:sp>
          <p:nvSpPr>
            <p:cNvPr id="69" name="직사각형 68"/>
            <p:cNvSpPr/>
            <p:nvPr/>
          </p:nvSpPr>
          <p:spPr>
            <a:xfrm>
              <a:off x="2544553" y="2015613"/>
              <a:ext cx="405124" cy="550606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87631" y="2163487"/>
              <a:ext cx="475153" cy="402732"/>
            </a:xfrm>
            <a:prstGeom prst="rect">
              <a:avLst/>
            </a:prstGeom>
            <a:solidFill>
              <a:srgbClr val="E5E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679717" y="1897736"/>
              <a:ext cx="397784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rgbClr val="BD1B68"/>
                  </a:solidFill>
                  <a:latin typeface="72 Black" panose="020B0A04030603020204" pitchFamily="34" charset="0"/>
                  <a:cs typeface="72 Black" panose="020B0A04030603020204" pitchFamily="34" charset="0"/>
                </a:rPr>
                <a:t>h</a:t>
              </a:r>
              <a:endParaRPr lang="ko-KR" altLang="en-US" sz="4400" dirty="0">
                <a:solidFill>
                  <a:srgbClr val="BD1B68"/>
                </a:solidFill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39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Library install manual</a:t>
            </a:r>
            <a:endParaRPr lang="en-US" altLang="ko-KR" sz="40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9300" y="1366305"/>
            <a:ext cx="10639960" cy="4680641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4361296" y="2310086"/>
            <a:ext cx="70012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2. Add “</a:t>
            </a:r>
            <a:r>
              <a:rPr lang="en-US" altLang="ko-KR" sz="2200" dirty="0" err="1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loglib.h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” to source file</a:t>
            </a:r>
          </a:p>
          <a:p>
            <a:pPr>
              <a:lnSpc>
                <a:spcPct val="250000"/>
              </a:lnSpc>
            </a:pPr>
            <a:r>
              <a:rPr 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3. Add </a:t>
            </a:r>
            <a:r>
              <a:rPr lang="en-US" sz="2200" dirty="0" err="1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loggingStart</a:t>
            </a:r>
            <a:r>
              <a:rPr 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() 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function</a:t>
            </a:r>
          </a:p>
          <a:p>
            <a:pPr>
              <a:lnSpc>
                <a:spcPct val="250000"/>
              </a:lnSpc>
            </a:pPr>
            <a:r>
              <a:rPr 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4. 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Use according to the format</a:t>
            </a:r>
            <a:endParaRPr lang="en-US" sz="22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" y="2310086"/>
            <a:ext cx="3217968" cy="2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42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870355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사용방법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How to use</a:t>
            </a:r>
            <a:endParaRPr lang="en-US" sz="66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8271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549275"/>
            <a:ext cx="810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How to use library</a:t>
            </a:r>
            <a:endParaRPr lang="en-US" sz="40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9300" y="1366305"/>
            <a:ext cx="10639960" cy="4798521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49696" y="3692858"/>
            <a:ext cx="9990251" cy="2835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프로그램을 실행 시키면 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Log </a:t>
            </a:r>
            <a:r>
              <a:rPr lang="ko-KR" altLang="en-US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라이브러리 메뉴가 실행</a:t>
            </a: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</a:br>
            <a:r>
              <a:rPr lang="en-US" altLang="ko-KR" sz="22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 “1. How to use Log Library README!!!” : </a:t>
            </a:r>
            <a:r>
              <a:rPr lang="ko-KR" altLang="en-US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라이브러리 사용법 확인 가능 </a:t>
            </a: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        “2. Log Library Setting” : Level Setting / Log </a:t>
            </a:r>
            <a:r>
              <a:rPr lang="ko-KR" altLang="en-US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출력 디렉토리 설정 가능</a:t>
            </a: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	 “3. Upper Menu” : </a:t>
            </a:r>
            <a:r>
              <a:rPr lang="ko-KR" altLang="en-US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최종 세팅 후 종료</a:t>
            </a:r>
            <a: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</a:br>
            <a:endParaRPr lang="en-US" altLang="ko-KR" sz="1200" dirty="0" smtClean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3C6CE-C2E8-45B5-950C-8D4AEAB17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" t="8897" r="49574" b="56405"/>
          <a:stretch/>
        </p:blipFill>
        <p:spPr>
          <a:xfrm>
            <a:off x="3647765" y="1783292"/>
            <a:ext cx="4689473" cy="180042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52882" y="6164826"/>
            <a:ext cx="66367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※ </a:t>
            </a:r>
            <a:r>
              <a:rPr lang="ko-KR" altLang="en-US" sz="11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특별히 세팅 하지 않으면</a:t>
            </a:r>
            <a:r>
              <a:rPr lang="en-US" altLang="ko-KR" sz="11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, Default</a:t>
            </a:r>
            <a:r>
              <a:rPr lang="ko-KR" altLang="en-US" sz="1100" dirty="0" smtClean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로 전체 </a:t>
            </a:r>
            <a:r>
              <a:rPr lang="en-US" altLang="ko-KR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Level </a:t>
            </a:r>
            <a:r>
              <a:rPr lang="ko-KR" altLang="en-US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출력 </a:t>
            </a:r>
            <a:r>
              <a:rPr lang="en-US" altLang="ko-KR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/ Project </a:t>
            </a:r>
            <a:r>
              <a:rPr lang="ko-KR" altLang="en-US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폴더 내 </a:t>
            </a:r>
            <a:r>
              <a:rPr lang="en-US" altLang="ko-KR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log </a:t>
            </a:r>
            <a:r>
              <a:rPr lang="ko-KR" altLang="en-US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파일 생성</a:t>
            </a:r>
            <a:r>
              <a:rPr lang="en-US" altLang="ko-KR" sz="11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742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59255" y="4004566"/>
            <a:ext cx="802957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메뉴소개</a:t>
            </a:r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614" y="2231633"/>
            <a:ext cx="9487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tx2"/>
                </a:solidFill>
                <a:latin typeface="Asap Medium" panose="020F0504030102060203" pitchFamily="34" charset="77"/>
                <a:ea typeface="Lato Semibold" panose="020F0502020204030203" pitchFamily="34" charset="0"/>
                <a:cs typeface="Abhaya Libre SemiBold" panose="02000603000000000000" pitchFamily="2" charset="77"/>
              </a:rPr>
              <a:t>Program</a:t>
            </a:r>
            <a:endParaRPr lang="en-US" sz="9600" dirty="0">
              <a:solidFill>
                <a:schemeClr val="tx2"/>
              </a:solidFill>
              <a:latin typeface="Asap Medium" panose="020F0504030102060203" pitchFamily="34" charset="77"/>
              <a:ea typeface="Lato Semibold" panose="020F0502020204030203" pitchFamily="34" charset="0"/>
              <a:cs typeface="Abhaya Libre SemiBold" panose="02000603000000000000" pitchFamily="2" charset="7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58" y="93094"/>
            <a:ext cx="4304523" cy="8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11788" y="3870355"/>
            <a:ext cx="60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  <a:cs typeface="Arima Madurai Light" pitchFamily="2" charset="77"/>
              </a:rPr>
              <a:t>라이브러리구조</a:t>
            </a:r>
            <a:endParaRPr lang="en-US" sz="2400" dirty="0">
              <a:latin typeface="HY목각파임B" panose="02030600000101010101" pitchFamily="18" charset="-127"/>
              <a:ea typeface="HY목각파임B" panose="02030600000101010101" pitchFamily="18" charset="-127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78680" y="2661737"/>
            <a:ext cx="6817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chemeClr val="tx2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Abhaya Libre SemiBold" panose="02000603000000000000" pitchFamily="2" charset="77"/>
              </a:rPr>
              <a:t>Library Structure</a:t>
            </a:r>
            <a:endParaRPr lang="en-US" sz="4800" dirty="0">
              <a:solidFill>
                <a:schemeClr val="tx2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Abhaya Libre S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4404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Jacob - Light 1">
      <a:dk1>
        <a:srgbClr val="E5E4E6"/>
      </a:dk1>
      <a:lt1>
        <a:srgbClr val="F5F5F5"/>
      </a:lt1>
      <a:dk2>
        <a:srgbClr val="FFFFFF"/>
      </a:dk2>
      <a:lt2>
        <a:srgbClr val="A1DAE9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640</Words>
  <Application>Microsoft Office PowerPoint</Application>
  <PresentationFormat>와이드스크린</PresentationFormat>
  <Paragraphs>125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42" baseType="lpstr">
      <vt:lpstr>Abhaya Libre</vt:lpstr>
      <vt:lpstr>Abhaya Libre Medium</vt:lpstr>
      <vt:lpstr>Abhaya Libre SemiBold</vt:lpstr>
      <vt:lpstr>Arial Unicode MS</vt:lpstr>
      <vt:lpstr>Arima Madurai Light</vt:lpstr>
      <vt:lpstr>Asap</vt:lpstr>
      <vt:lpstr>Asap Medium</vt:lpstr>
      <vt:lpstr>Baskerville</vt:lpstr>
      <vt:lpstr>Gill Sans</vt:lpstr>
      <vt:lpstr>HY목각파임B</vt:lpstr>
      <vt:lpstr>HY얕은샘물M</vt:lpstr>
      <vt:lpstr>Lato</vt:lpstr>
      <vt:lpstr>Lato Light</vt:lpstr>
      <vt:lpstr>Lato Medium</vt:lpstr>
      <vt:lpstr>Lato Semibold</vt:lpstr>
      <vt:lpstr>Nunito Bold</vt:lpstr>
      <vt:lpstr>맑은 고딕</vt:lpstr>
      <vt:lpstr>72 Black</vt:lpstr>
      <vt:lpstr>Arial</vt:lpstr>
      <vt:lpstr>Bahnschrift SemiBold SemiConden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M</cp:lastModifiedBy>
  <cp:revision>308</cp:revision>
  <dcterms:created xsi:type="dcterms:W3CDTF">2018-12-21T22:04:22Z</dcterms:created>
  <dcterms:modified xsi:type="dcterms:W3CDTF">2020-10-22T06:47:26Z</dcterms:modified>
</cp:coreProperties>
</file>